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12"/>
  </p:notesMasterIdLst>
  <p:handoutMasterIdLst>
    <p:handoutMasterId r:id="rId13"/>
  </p:handoutMasterIdLst>
  <p:sldIdLst>
    <p:sldId id="321" r:id="rId2"/>
    <p:sldId id="359" r:id="rId3"/>
    <p:sldId id="365" r:id="rId4"/>
    <p:sldId id="379" r:id="rId5"/>
    <p:sldId id="381" r:id="rId6"/>
    <p:sldId id="382" r:id="rId7"/>
    <p:sldId id="385" r:id="rId8"/>
    <p:sldId id="383" r:id="rId9"/>
    <p:sldId id="384" r:id="rId10"/>
    <p:sldId id="386" r:id="rId11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pos="6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  <a:srgbClr val="FF6600"/>
    <a:srgbClr val="E5ECFF"/>
    <a:srgbClr val="AFAFAF"/>
    <a:srgbClr val="F5F5F6"/>
    <a:srgbClr val="585858"/>
    <a:srgbClr val="F9F9F9"/>
    <a:srgbClr val="939493"/>
    <a:srgbClr val="FFDD2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3" autoAdjust="0"/>
    <p:restoredTop sz="69468" autoAdjust="0"/>
  </p:normalViewPr>
  <p:slideViewPr>
    <p:cSldViewPr snapToGrid="0">
      <p:cViewPr varScale="1">
        <p:scale>
          <a:sx n="34" d="100"/>
          <a:sy n="34" d="100"/>
        </p:scale>
        <p:origin x="1416" y="77"/>
      </p:cViewPr>
      <p:guideLst>
        <p:guide orient="horz" pos="1185"/>
        <p:guide pos="63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14.04.2023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dataschool.ru/wiki/hbas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igdataschool.ru/wiki/cassandra" TargetMode="External"/><Relationship Id="rId4" Type="http://schemas.openxmlformats.org/officeDocument/2006/relationships/hyperlink" Target="https://www.bigdataschool.ru/wiki/mongodb-wiki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28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50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00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Про большие объемы данных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Согласованность –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всех вычислительных узлах в один момент времени данные не противоречат друг другу;</a:t>
            </a:r>
            <a:endParaRPr lang="ru-R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Доступность -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любой запрос к распределённой системе завершается корректным откликом, однако без гарантии, что ответы всех узлов системы совпадают;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устойчивость к разделению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расщепление распределённой системы на несколько изолированных секций не приводит к некорректности отклика от каждой из секций.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495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выбрать 2 из 3х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 (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Parition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tolerance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когда данные во всех узлах кластера согласованы и доступны, но не устойчивы к разделению. Это означает, что реплики одной и той же информации, распределенные по разным серверам друг другу, не противоречат друг другу и любой запрос к распределённой системе завершается корректным откликом. Такие системы возможны при поддержке ACID-требований к транзакциям (Атомарность, Согласованность, Изоляция, Долговечность) и абсолютной надежности сети. На практике таких решений на основе кластерных систем управления базами данных почти не существует. Классическим примером CA-системы называют распределённую службу каталогов LDAP, а также реляционные базы данных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PostgreSQL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MariaDB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MS SQL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CP-система (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tolerance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каждый момент обеспечивает целостность данных и способна работать в условиях распада в ущерб доступности, не выдавая отклик на запрос. Устойчивость к разделению требует дублирования изменений во всех узлах системы, что реализуется с помощью распределённых пессимистических блокировок для сохранения целостности. По сути, CP – это система с несколькими синхронно обновляемыми мастер-базами. Она всегда корректна, отрабатывая транзакцию, только в том случае, если изменения удалось распространить по всем серверам. Она продолжает корректно читать данные даже при отказе одного из узлов кластера. Но в этом случае запись будет обрываться или сильно задерживаться, пока система не убедится в своей целостности и согласованности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консистентности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Из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-СУБД к CP-системам принято относить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HBase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MongoDB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MemcasheDB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Berkley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DB,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AP-система (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tolerance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гарантирует целостность данных, обеспечивая их доступность и устойчивость к разделению, например, как в распределённых веб-кэшах и DNS. Считается, что большинство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-СУБД относятся к этому классу систем, обеспечивая лишь некоторой уровень согласованности данных в конечном счете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eventually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Таким образом, AP-система может быть представлена кластером из нескольких узлов, каждый из которых может принимать данные, но не обязуется в тот же момент распространять их на другие сервера. Такая система отлично справляется с отказами нескольких узлов, но, когда они снова начинают работать, возможна выдача пользователям старых данных. К AP-системам относят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CoucheDB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Cassandra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Riak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46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Базовая доступность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означает, что сбой на некоторых узлах приведет к отказу в обслуживании только незначительной части сессий, сохраняя доступность в большинстве случаев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Неустойчивое состояние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подразумевает возможность жертвовать долговременным хранением состояния сессий (промежуточные результаты выборок, информация о навигации и контексте) в пользу фиксации обновлений только критичных операций.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Согласованность в конечном счёте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предполагает возможность противоречивости данных в некоторых случаях, но гарантирует итоговую целостность информации в практически обозримое время</a:t>
            </a: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87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задержкой (L) и согласованностью (C)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разделения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доступностью (A) и согласованностью (C)</a:t>
            </a: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77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093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30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8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258145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4262296"/>
            <a:ext cx="9372599" cy="832731"/>
          </a:xfrm>
        </p:spPr>
        <p:txBody>
          <a:bodyPr/>
          <a:lstStyle/>
          <a:p>
            <a:r>
              <a:rPr lang="en-US" sz="8000" dirty="0"/>
              <a:t>Database </a:t>
            </a:r>
            <a:r>
              <a:rPr lang="ru-RU" sz="8000" dirty="0"/>
              <a:t>6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0C14F-C554-4D9B-AEF8-11238021D327}"/>
              </a:ext>
            </a:extLst>
          </p:cNvPr>
          <p:cNvSpPr txBox="1"/>
          <p:nvPr/>
        </p:nvSpPr>
        <p:spPr>
          <a:xfrm>
            <a:off x="825500" y="822960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err="1"/>
              <a:t>Маеров</a:t>
            </a:r>
            <a:r>
              <a:rPr lang="ru-RU" sz="4800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509403" y="1219468"/>
            <a:ext cx="51106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Материалы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81771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>
                <a:hlinkClick r:id="rId3"/>
              </a:rPr>
              <a:t>https://habr.com/ru/articles/328792/</a:t>
            </a:r>
            <a:endParaRPr lang="ru-RU" sz="6000" dirty="0">
              <a:hlinkClick r:id="rId3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>
                <a:hlinkClick r:id="rId3"/>
              </a:rPr>
              <a:t>https://habr.com/ru/articles/258145/</a:t>
            </a:r>
            <a:endParaRPr lang="ru-RU" sz="6000" dirty="0"/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000" dirty="0"/>
              <a:t>https://www.bigdataschool.ru/wiki/cap</a:t>
            </a:r>
          </a:p>
        </p:txBody>
      </p:sp>
    </p:spTree>
    <p:extLst>
      <p:ext uri="{BB962C8B-B14F-4D97-AF65-F5344CB8AC3E}">
        <p14:creationId xmlns:p14="http://schemas.microsoft.com/office/powerpoint/2010/main" val="105277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893603" y="1146443"/>
            <a:ext cx="2340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План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12976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US" sz="6000" dirty="0"/>
              <a:t>CAP </a:t>
            </a:r>
            <a:r>
              <a:rPr lang="ru-RU" sz="6000" dirty="0"/>
              <a:t>Теорема(теорема </a:t>
            </a:r>
            <a:r>
              <a:rPr lang="ru-RU" sz="6000" dirty="0" err="1"/>
              <a:t>Брюера</a:t>
            </a:r>
            <a:r>
              <a:rPr lang="ru-RU" sz="6000" dirty="0"/>
              <a:t>)</a:t>
            </a:r>
            <a:endParaRPr lang="en-US" sz="6000" dirty="0"/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Практический дизайн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243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9044850" y="1182955"/>
            <a:ext cx="203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CAP</a:t>
            </a:r>
            <a:endParaRPr lang="ru-RU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A6B0-779D-47CB-8477-B57AE80FDD97}"/>
              </a:ext>
            </a:extLst>
          </p:cNvPr>
          <p:cNvSpPr txBox="1"/>
          <p:nvPr/>
        </p:nvSpPr>
        <p:spPr>
          <a:xfrm>
            <a:off x="2148970" y="4229864"/>
            <a:ext cx="16378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Consistency</a:t>
            </a:r>
            <a:r>
              <a:rPr lang="ru-RU" sz="6000" dirty="0"/>
              <a:t>(согласованность)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Availability</a:t>
            </a:r>
            <a:r>
              <a:rPr lang="ru-RU" sz="6000" dirty="0"/>
              <a:t>(доступность)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Partition tolerance</a:t>
            </a:r>
            <a:r>
              <a:rPr lang="ru-RU" sz="6000" dirty="0"/>
              <a:t>(устойчивость к разделению)</a:t>
            </a:r>
          </a:p>
        </p:txBody>
      </p:sp>
    </p:spTree>
    <p:extLst>
      <p:ext uri="{BB962C8B-B14F-4D97-AF65-F5344CB8AC3E}">
        <p14:creationId xmlns:p14="http://schemas.microsoft.com/office/powerpoint/2010/main" val="127158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9044850" y="1182955"/>
            <a:ext cx="203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CAP</a:t>
            </a:r>
            <a:endParaRPr lang="ru-RU" sz="8000" dirty="0"/>
          </a:p>
        </p:txBody>
      </p:sp>
      <p:pic>
        <p:nvPicPr>
          <p:cNvPr id="1026" name="Picture 2" descr="Что такое CAP-теорема, как она связана с Big Data и NoSQL-СУБД">
            <a:extLst>
              <a:ext uri="{FF2B5EF4-FFF2-40B4-BE49-F238E27FC236}">
                <a16:creationId xmlns:a16="http://schemas.microsoft.com/office/drawing/2014/main" id="{BED3A871-FAED-49C9-B733-4C82D4DAE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" y="2757854"/>
            <a:ext cx="17726373" cy="78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924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751150" y="1222192"/>
            <a:ext cx="2627199" cy="1317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BASE</a:t>
            </a:r>
            <a:endParaRPr lang="ru-RU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A6B0-779D-47CB-8477-B57AE80FDD97}"/>
              </a:ext>
            </a:extLst>
          </p:cNvPr>
          <p:cNvSpPr txBox="1"/>
          <p:nvPr/>
        </p:nvSpPr>
        <p:spPr>
          <a:xfrm>
            <a:off x="2148970" y="4229864"/>
            <a:ext cx="157732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Basically Available</a:t>
            </a:r>
            <a:r>
              <a:rPr lang="ru-RU" sz="6000" dirty="0"/>
              <a:t>(базовая доступность)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Soft-state</a:t>
            </a:r>
            <a:r>
              <a:rPr lang="ru-RU" sz="6000" dirty="0"/>
              <a:t>(неустойчивое состояние)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Eventually consistent</a:t>
            </a:r>
            <a:r>
              <a:rPr lang="ru-RU" sz="6000" dirty="0"/>
              <a:t>(согласованность в конечном счёте)</a:t>
            </a:r>
          </a:p>
        </p:txBody>
      </p:sp>
    </p:spTree>
    <p:extLst>
      <p:ext uri="{BB962C8B-B14F-4D97-AF65-F5344CB8AC3E}">
        <p14:creationId xmlns:p14="http://schemas.microsoft.com/office/powerpoint/2010/main" val="28464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19535" y="1219468"/>
            <a:ext cx="3890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PACELC</a:t>
            </a:r>
            <a:endParaRPr lang="ru-RU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A6B0-779D-47CB-8477-B57AE80FDD97}"/>
              </a:ext>
            </a:extLst>
          </p:cNvPr>
          <p:cNvSpPr txBox="1"/>
          <p:nvPr/>
        </p:nvSpPr>
        <p:spPr>
          <a:xfrm>
            <a:off x="5106940" y="4645362"/>
            <a:ext cx="9915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IF P -&gt; (C or A), ELSE (C or L)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64683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906347" y="1219468"/>
            <a:ext cx="8316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 err="1"/>
              <a:t>Линеаризуемость</a:t>
            </a:r>
            <a:endParaRPr lang="ru-RU" sz="8000" dirty="0"/>
          </a:p>
        </p:txBody>
      </p:sp>
      <p:pic>
        <p:nvPicPr>
          <p:cNvPr id="3074" name="Picture 2" descr="alice_bob">
            <a:extLst>
              <a:ext uri="{FF2B5EF4-FFF2-40B4-BE49-F238E27FC236}">
                <a16:creationId xmlns:a16="http://schemas.microsoft.com/office/drawing/2014/main" id="{921382F7-E851-41DB-8BB5-7F4FF25D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323" y="2948940"/>
            <a:ext cx="10467066" cy="744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725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41983" y="1219468"/>
            <a:ext cx="3643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Выводы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D9F-293A-4A2A-AF29-C8B172D073FD}"/>
              </a:ext>
            </a:extLst>
          </p:cNvPr>
          <p:cNvSpPr txBox="1"/>
          <p:nvPr/>
        </p:nvSpPr>
        <p:spPr>
          <a:xfrm>
            <a:off x="1596734" y="4008586"/>
            <a:ext cx="181771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ru-RU" sz="6000" dirty="0"/>
              <a:t>Не существует идеальной БД. </a:t>
            </a:r>
          </a:p>
          <a:p>
            <a:pPr marL="1143000" indent="-1143000">
              <a:buFont typeface="+mj-lt"/>
              <a:buAutoNum type="arabicPeriod"/>
            </a:pPr>
            <a:r>
              <a:rPr lang="ru-RU" sz="6000" dirty="0"/>
              <a:t>Перед выбором БД обязательно нужно проработать требования по нагрузке, доступности, устойчивости, согласованности, времени отклика, </a:t>
            </a:r>
            <a:r>
              <a:rPr lang="ru-RU" sz="6000" dirty="0" err="1"/>
              <a:t>линеаризуемость</a:t>
            </a:r>
            <a:r>
              <a:rPr lang="ru-RU" sz="6000" dirty="0"/>
              <a:t> и </a:t>
            </a:r>
            <a:r>
              <a:rPr lang="ru-RU" sz="6000" dirty="0" err="1"/>
              <a:t>тд</a:t>
            </a:r>
            <a:r>
              <a:rPr lang="ru-RU" sz="6000" dirty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6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19535" y="1219468"/>
            <a:ext cx="4682066" cy="134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Практика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EBFE1-A2D0-49AE-A68E-113623F9FFFB}"/>
              </a:ext>
            </a:extLst>
          </p:cNvPr>
          <p:cNvSpPr txBox="1"/>
          <p:nvPr/>
        </p:nvSpPr>
        <p:spPr>
          <a:xfrm>
            <a:off x="1188720" y="2822952"/>
            <a:ext cx="1929384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Сервис прогноза погоды</a:t>
            </a:r>
          </a:p>
          <a:p>
            <a:r>
              <a:rPr lang="ru-RU" sz="3600" dirty="0"/>
              <a:t>   </a:t>
            </a:r>
          </a:p>
          <a:p>
            <a:r>
              <a:rPr lang="ru-RU" sz="3600" dirty="0"/>
              <a:t>Система позволяет</a:t>
            </a:r>
          </a:p>
          <a:p>
            <a:r>
              <a:rPr lang="ru-RU" sz="36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Посмотреть текущую температуру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Посмотреть исторические значения температуры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Посмотреть среднюю температуру за месяц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В </a:t>
            </a:r>
            <a:r>
              <a:rPr lang="ru-RU" sz="3600" dirty="0" err="1"/>
              <a:t>онлайне</a:t>
            </a:r>
            <a:r>
              <a:rPr lang="ru-RU" sz="3600" dirty="0"/>
              <a:t> получать обновление температуры</a:t>
            </a:r>
          </a:p>
          <a:p>
            <a:r>
              <a:rPr lang="ru-RU" sz="3600" dirty="0"/>
              <a:t> </a:t>
            </a:r>
          </a:p>
          <a:p>
            <a:r>
              <a:rPr lang="ru-RU" sz="3600" dirty="0"/>
              <a:t>Нефункциональные требования</a:t>
            </a:r>
          </a:p>
          <a:p>
            <a:r>
              <a:rPr lang="ru-RU" sz="36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Хранить температуру за 5 лет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Допустимая задержка обновления данных - 10 минут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Доступность 99.9</a:t>
            </a:r>
          </a:p>
        </p:txBody>
      </p:sp>
    </p:spTree>
    <p:extLst>
      <p:ext uri="{BB962C8B-B14F-4D97-AF65-F5344CB8AC3E}">
        <p14:creationId xmlns:p14="http://schemas.microsoft.com/office/powerpoint/2010/main" val="15179731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00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19882</TotalTime>
  <Words>739</Words>
  <Application>Microsoft Office PowerPoint</Application>
  <PresentationFormat>Произвольный</PresentationFormat>
  <Paragraphs>64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740</cp:revision>
  <dcterms:created xsi:type="dcterms:W3CDTF">2020-08-11T16:12:28Z</dcterms:created>
  <dcterms:modified xsi:type="dcterms:W3CDTF">2023-04-14T14:18:46Z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